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6"/>
  </p:notesMasterIdLst>
  <p:sldIdLst>
    <p:sldId id="257" r:id="rId2"/>
    <p:sldId id="258" r:id="rId3"/>
    <p:sldId id="259" r:id="rId4"/>
    <p:sldId id="260" r:id="rId5"/>
    <p:sldId id="268" r:id="rId6"/>
    <p:sldId id="263" r:id="rId7"/>
    <p:sldId id="262" r:id="rId8"/>
    <p:sldId id="266" r:id="rId9"/>
    <p:sldId id="265" r:id="rId10"/>
    <p:sldId id="269" r:id="rId11"/>
    <p:sldId id="276" r:id="rId12"/>
    <p:sldId id="277" r:id="rId13"/>
    <p:sldId id="280" r:id="rId14"/>
    <p:sldId id="288" r:id="rId15"/>
    <p:sldId id="278" r:id="rId16"/>
    <p:sldId id="289" r:id="rId17"/>
    <p:sldId id="292" r:id="rId18"/>
    <p:sldId id="279" r:id="rId19"/>
    <p:sldId id="291" r:id="rId20"/>
    <p:sldId id="290" r:id="rId21"/>
    <p:sldId id="270" r:id="rId22"/>
    <p:sldId id="267" r:id="rId23"/>
    <p:sldId id="282" r:id="rId24"/>
    <p:sldId id="283" r:id="rId25"/>
    <p:sldId id="284" r:id="rId26"/>
    <p:sldId id="285" r:id="rId27"/>
    <p:sldId id="271" r:id="rId28"/>
    <p:sldId id="281" r:id="rId29"/>
    <p:sldId id="273" r:id="rId30"/>
    <p:sldId id="272" r:id="rId31"/>
    <p:sldId id="275" r:id="rId32"/>
    <p:sldId id="286" r:id="rId33"/>
    <p:sldId id="287" r:id="rId34"/>
    <p:sldId id="293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7136" autoAdjust="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27C09B-7431-493B-974C-1AD3982B3F60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78256-852D-492F-A92F-77D6EF4D1D8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A324C0-B0C8-47DC-A9D4-4979F871480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78256-852D-492F-A92F-77D6EF4D1D8B}" type="slidenum">
              <a:rPr lang="ru-RU" smtClean="0"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78256-852D-492F-A92F-77D6EF4D1D8B}" type="slidenum">
              <a:rPr lang="ru-RU" smtClean="0"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78256-852D-492F-A92F-77D6EF4D1D8B}" type="slidenum">
              <a:rPr lang="ru-RU" smtClean="0"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78256-852D-492F-A92F-77D6EF4D1D8B}" type="slidenum">
              <a:rPr lang="ru-RU" smtClean="0"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78256-852D-492F-A92F-77D6EF4D1D8B}" type="slidenum">
              <a:rPr lang="ru-RU" smtClean="0"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78256-852D-492F-A92F-77D6EF4D1D8B}" type="slidenum">
              <a:rPr lang="ru-RU" smtClean="0"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78256-852D-492F-A92F-77D6EF4D1D8B}" type="slidenum">
              <a:rPr lang="ru-RU" smtClean="0"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78256-852D-492F-A92F-77D6EF4D1D8B}" type="slidenum">
              <a:rPr lang="ru-RU" smtClean="0"/>
              <a:t>34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F4F7-0382-4A8F-8C3A-7BD4D429FC8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AF48444-71CF-4E69-8B5B-14BCF036515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F4F7-0382-4A8F-8C3A-7BD4D429FC8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444-71CF-4E69-8B5B-14BCF036515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AF48444-71CF-4E69-8B5B-14BCF036515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F4F7-0382-4A8F-8C3A-7BD4D429FC8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F4F7-0382-4A8F-8C3A-7BD4D429FC8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AF48444-71CF-4E69-8B5B-14BCF036515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F4F7-0382-4A8F-8C3A-7BD4D429FC8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AF48444-71CF-4E69-8B5B-14BCF036515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403F4F7-0382-4A8F-8C3A-7BD4D429FC8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444-71CF-4E69-8B5B-14BCF036515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F4F7-0382-4A8F-8C3A-7BD4D429FC8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AF48444-71CF-4E69-8B5B-14BCF036515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F4F7-0382-4A8F-8C3A-7BD4D429FC8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AF48444-71CF-4E69-8B5B-14BCF03651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F4F7-0382-4A8F-8C3A-7BD4D429FC8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AF48444-71CF-4E69-8B5B-14BCF03651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AF48444-71CF-4E69-8B5B-14BCF036515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F4F7-0382-4A8F-8C3A-7BD4D429FC8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AF48444-71CF-4E69-8B5B-14BCF036515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403F4F7-0382-4A8F-8C3A-7BD4D429FC8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403F4F7-0382-4A8F-8C3A-7BD4D429FC8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AF48444-71CF-4E69-8B5B-14BCF036515B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857496"/>
            <a:ext cx="7772400" cy="55721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tx1"/>
                </a:solidFill>
              </a:rPr>
              <a:t>Курс лекций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315" name="Заголовок 1"/>
          <p:cNvSpPr>
            <a:spLocks noGrp="1"/>
          </p:cNvSpPr>
          <p:nvPr>
            <p:ph type="ctrTitle"/>
          </p:nvPr>
        </p:nvSpPr>
        <p:spPr>
          <a:xfrm>
            <a:off x="642910" y="1000108"/>
            <a:ext cx="7772400" cy="894414"/>
          </a:xfrm>
        </p:spPr>
        <p:txBody>
          <a:bodyPr/>
          <a:lstStyle/>
          <a:p>
            <a:pPr algn="ctr" eaLnBrk="1" hangingPunct="1"/>
            <a:r>
              <a:rPr lang="ru-RU" b="1" dirty="0" smtClean="0"/>
              <a:t>История архивов</a:t>
            </a:r>
          </a:p>
        </p:txBody>
      </p:sp>
      <p:pic>
        <p:nvPicPr>
          <p:cNvPr id="4" name="Рисунок 3" descr="архив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14752"/>
            <a:ext cx="9156700" cy="2354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Значение </a:t>
            </a:r>
            <a:r>
              <a:rPr lang="ru-RU" sz="2400" dirty="0" smtClean="0"/>
              <a:t>законопроекта 1911–1912 гг. состоит в том, что </a:t>
            </a:r>
            <a:r>
              <a:rPr lang="ru-RU" sz="2400" dirty="0" smtClean="0"/>
              <a:t>он обозначил </a:t>
            </a:r>
            <a:r>
              <a:rPr lang="ru-RU" sz="2400" dirty="0" smtClean="0"/>
              <a:t>первый шаг на пути к созданию в условиях различных видов собственности единой </a:t>
            </a:r>
            <a:r>
              <a:rPr lang="ru-RU" sz="2400" dirty="0" smtClean="0"/>
              <a:t>государственной </a:t>
            </a:r>
            <a:r>
              <a:rPr lang="ru-RU" sz="2400" dirty="0" smtClean="0"/>
              <a:t>архивной службы с широкими полномочиями. В нем  учитывались </a:t>
            </a:r>
            <a:r>
              <a:rPr lang="ru-RU" sz="2400" dirty="0" smtClean="0"/>
              <a:t>идеи Н. В. </a:t>
            </a:r>
            <a:r>
              <a:rPr lang="ru-RU" sz="2400" dirty="0" err="1" smtClean="0"/>
              <a:t>Калачова</a:t>
            </a:r>
            <a:r>
              <a:rPr lang="ru-RU" sz="2400" dirty="0" smtClean="0"/>
              <a:t> и Д. Я. </a:t>
            </a:r>
            <a:r>
              <a:rPr lang="ru-RU" sz="2400" dirty="0" err="1" smtClean="0"/>
              <a:t>Самоквасова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357290" y="3500438"/>
            <a:ext cx="6480174" cy="167322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2. </a:t>
            </a:r>
            <a:r>
              <a:rPr lang="ru-RU" sz="2400" dirty="0" smtClean="0"/>
              <a:t>СЪЕЗД Губернских ученых архивных комиссий </a:t>
            </a:r>
            <a:r>
              <a:rPr lang="ru-RU" sz="2400" dirty="0" smtClean="0"/>
              <a:t>1914 г.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Съезд губернских </a:t>
            </a:r>
            <a:r>
              <a:rPr lang="ru-RU" sz="2800" dirty="0" smtClean="0"/>
              <a:t>ученых архивных комиссий 1914 г. </a:t>
            </a:r>
            <a:r>
              <a:rPr lang="ru-RU" sz="2800" dirty="0" smtClean="0"/>
              <a:t>был с</a:t>
            </a:r>
            <a:r>
              <a:rPr lang="ru-RU" dirty="0" smtClean="0"/>
              <a:t>амым </a:t>
            </a:r>
            <a:r>
              <a:rPr lang="ru-RU" dirty="0" smtClean="0"/>
              <a:t>представительный </a:t>
            </a:r>
            <a:r>
              <a:rPr lang="ru-RU" dirty="0" smtClean="0"/>
              <a:t>форумом </a:t>
            </a:r>
            <a:r>
              <a:rPr lang="ru-RU" dirty="0" smtClean="0"/>
              <a:t>членов </a:t>
            </a:r>
            <a:r>
              <a:rPr lang="ru-RU" dirty="0" smtClean="0"/>
              <a:t>ГУАК.</a:t>
            </a:r>
          </a:p>
          <a:p>
            <a:r>
              <a:rPr lang="ru-RU" dirty="0" smtClean="0"/>
              <a:t>Он  </a:t>
            </a:r>
            <a:r>
              <a:rPr lang="ru-RU" dirty="0" smtClean="0"/>
              <a:t>был созван по инициативе Русского исторического общества. </a:t>
            </a:r>
            <a:endParaRPr lang="ru-RU" dirty="0" smtClean="0"/>
          </a:p>
          <a:p>
            <a:r>
              <a:rPr lang="ru-RU" dirty="0" smtClean="0"/>
              <a:t>Участие в работе съезда председателя Русского исторического </a:t>
            </a:r>
            <a:r>
              <a:rPr lang="ru-RU" dirty="0" smtClean="0"/>
              <a:t>общества </a:t>
            </a:r>
            <a:r>
              <a:rPr lang="ru-RU" dirty="0" smtClean="0"/>
              <a:t>великого князя Николая Михайловича, поздравительная телеграмма участникам съезда от </a:t>
            </a:r>
            <a:r>
              <a:rPr lang="ru-RU" dirty="0" smtClean="0"/>
              <a:t>императора Николая </a:t>
            </a:r>
            <a:r>
              <a:rPr lang="ru-RU" dirty="0" smtClean="0"/>
              <a:t>II обеспечило высокий статус съезда.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Верховная власть чуть ли не впервые в русской истории со времен Петра I, обратилась лицом к проблемам архивов, посчитав их делом государственной важности.</a:t>
            </a:r>
          </a:p>
          <a:p>
            <a:r>
              <a:rPr lang="ru-RU" dirty="0" smtClean="0"/>
              <a:t>Но </a:t>
            </a:r>
            <a:r>
              <a:rPr lang="ru-RU" dirty="0" smtClean="0"/>
              <a:t>если Петр «расколол»  архивы на две противоположные культурные </a:t>
            </a:r>
            <a:r>
              <a:rPr lang="ru-RU" dirty="0" smtClean="0"/>
              <a:t>традиции (государевы </a:t>
            </a:r>
            <a:r>
              <a:rPr lang="ru-RU" dirty="0" smtClean="0"/>
              <a:t>и </a:t>
            </a:r>
            <a:r>
              <a:rPr lang="ru-RU" dirty="0" smtClean="0"/>
              <a:t>приказные архивы –  локальные архивы), </a:t>
            </a:r>
            <a:r>
              <a:rPr lang="ru-RU" dirty="0" smtClean="0"/>
              <a:t>то теперь предпринималась попытка выработать целостный научный подход к оценке государственной важности всей системы архивов в стране.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 smtClean="0"/>
              <a:t>«Осуществившееся </a:t>
            </a:r>
            <a:r>
              <a:rPr lang="ru-RU" i="1" dirty="0" smtClean="0"/>
              <a:t>ныне пожелание общества вступить в непосредственное живое общение с комиссиями и щедрая денежная помощь, в десять раз превысившая годичное пособие, отпускаемое им по бюджету, окрыляет всех нас надеждой и даже уверенностью в том, что архивное нестроение на Руси прекратится, что </a:t>
            </a:r>
            <a:r>
              <a:rPr lang="ru-RU" b="1" i="1" dirty="0" smtClean="0"/>
              <a:t>важное государственное архивное дело </a:t>
            </a:r>
            <a:r>
              <a:rPr lang="ru-RU" i="1" dirty="0" smtClean="0"/>
              <a:t>будет </a:t>
            </a:r>
            <a:r>
              <a:rPr lang="ru-RU" i="1" dirty="0" smtClean="0"/>
              <a:t>выведено на прямую дорогу и поставлено на прочных незыблемых </a:t>
            </a:r>
            <a:r>
              <a:rPr lang="ru-RU" i="1" dirty="0" smtClean="0"/>
              <a:t>основаниях» </a:t>
            </a:r>
          </a:p>
          <a:p>
            <a:pPr algn="r">
              <a:buNone/>
            </a:pPr>
            <a:r>
              <a:rPr lang="ru-RU" dirty="0" smtClean="0"/>
              <a:t>И.А. </a:t>
            </a:r>
            <a:r>
              <a:rPr lang="ru-RU" dirty="0" smtClean="0"/>
              <a:t>Иванов,</a:t>
            </a:r>
          </a:p>
          <a:p>
            <a:pPr algn="r">
              <a:buNone/>
            </a:pPr>
            <a:r>
              <a:rPr lang="ru-RU" dirty="0" smtClean="0"/>
              <a:t>председатель </a:t>
            </a:r>
            <a:r>
              <a:rPr lang="ru-RU" dirty="0" smtClean="0"/>
              <a:t>Тверской ГУАК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Повестка съезда: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порядок </a:t>
            </a:r>
            <a:r>
              <a:rPr lang="ru-RU" dirty="0" smtClean="0"/>
              <a:t>производства осмотров местных архивов. Условия, которым должны удовлетворять архивные помещения и управления архивами;</a:t>
            </a:r>
          </a:p>
          <a:p>
            <a:r>
              <a:rPr lang="ru-RU" dirty="0" smtClean="0"/>
              <a:t>полномочия ГУАК. Уничтожение старых дел. Отбор дел. Ревизия архивов;</a:t>
            </a:r>
          </a:p>
          <a:p>
            <a:r>
              <a:rPr lang="ru-RU" dirty="0" smtClean="0"/>
              <a:t>материальное положение архивных комиссий. Должностные лица при комиссиях;</a:t>
            </a:r>
          </a:p>
          <a:p>
            <a:r>
              <a:rPr lang="ru-RU" dirty="0" smtClean="0"/>
              <a:t>устройство центральных (в губернских городах) исторических архивов;</a:t>
            </a:r>
          </a:p>
          <a:p>
            <a:r>
              <a:rPr lang="ru-RU" dirty="0" smtClean="0"/>
              <a:t>объединение деятельности ученых архивных комиссий.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285728"/>
            <a:ext cx="8504238" cy="600079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Специфика съезда заключалась в том, что его созыв инициировало Русское историческое общество. Совместное обсуждение проблем историками и архивистами способствовало их консолидации.</a:t>
            </a:r>
          </a:p>
          <a:p>
            <a:pPr>
              <a:buNone/>
            </a:pPr>
            <a:endParaRPr lang="ru-RU" dirty="0" smtClean="0"/>
          </a:p>
          <a:p>
            <a:r>
              <a:rPr lang="ru-RU" i="1" dirty="0" smtClean="0"/>
              <a:t>«Мы</a:t>
            </a:r>
            <a:r>
              <a:rPr lang="ru-RU" i="1" dirty="0" smtClean="0"/>
              <a:t>, историки, знаем, что среди запасов, которые нам дает архивный фонд центральных архивных организаций, нам нельзя бывает спуститься на надлежащую глубину изучения народной жизни. </a:t>
            </a:r>
            <a:r>
              <a:rPr lang="ru-RU" i="1" dirty="0" smtClean="0"/>
              <a:t>Местные </a:t>
            </a:r>
            <a:r>
              <a:rPr lang="ru-RU" i="1" dirty="0" smtClean="0"/>
              <a:t>документы, какими бы они на первый взгляд ни казались мелкими и ничтожными, составляют первостепенную научную важность в глазах историка. Они представляются такой же драгоценностью русского государства и общества, как и фонды центральных </a:t>
            </a:r>
            <a:r>
              <a:rPr lang="ru-RU" i="1" dirty="0" smtClean="0"/>
              <a:t>архивов».</a:t>
            </a:r>
          </a:p>
          <a:p>
            <a:pPr algn="r">
              <a:buNone/>
            </a:pPr>
            <a:r>
              <a:rPr lang="ru-RU" dirty="0" smtClean="0"/>
              <a:t>С. Ф. </a:t>
            </a:r>
            <a:r>
              <a:rPr lang="ru-RU" dirty="0" smtClean="0"/>
              <a:t>Платонов,</a:t>
            </a:r>
          </a:p>
          <a:p>
            <a:pPr algn="r">
              <a:buNone/>
            </a:pPr>
            <a:r>
              <a:rPr lang="ru-RU" dirty="0" smtClean="0"/>
              <a:t>историк, член-корреспондент АН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Идея строгой иерархии архивов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Все </a:t>
            </a:r>
            <a:r>
              <a:rPr lang="ru-RU" dirty="0" smtClean="0"/>
              <a:t>документы, как и общество, поделены на категории, среди которых </a:t>
            </a:r>
            <a:r>
              <a:rPr lang="ru-RU" dirty="0" smtClean="0"/>
              <a:t>есть привилегированные классы, деклассированные элементы, разночинцы </a:t>
            </a:r>
            <a:r>
              <a:rPr lang="ru-RU" dirty="0" smtClean="0"/>
              <a:t>и </a:t>
            </a:r>
            <a:r>
              <a:rPr lang="ru-RU" dirty="0" smtClean="0"/>
              <a:t>люмпены.</a:t>
            </a:r>
          </a:p>
          <a:p>
            <a:r>
              <a:rPr lang="ru-RU" i="1" dirty="0" smtClean="0"/>
              <a:t>«</a:t>
            </a:r>
            <a:r>
              <a:rPr lang="ru-RU" i="1" dirty="0" smtClean="0"/>
              <a:t>В начале ХХ в. эта иерархия отражает взаимоотношения власть имущих: во главе кортежа самые авторитетные документы – государственные архивы, затем идет когорта печатных источников, с которых уже снят гриф секретности, [затем] юридические тексты. Источники локальной истории, рассказы отдельных лиц замыкают этот кортеж: они занимают скромное место в разработке </a:t>
            </a:r>
            <a:r>
              <a:rPr lang="ru-RU" i="1" dirty="0" smtClean="0"/>
              <a:t>темы».</a:t>
            </a:r>
            <a:r>
              <a:rPr lang="ru-RU" dirty="0" smtClean="0"/>
              <a:t> </a:t>
            </a:r>
          </a:p>
          <a:p>
            <a:pPr algn="r">
              <a:buNone/>
            </a:pPr>
            <a:r>
              <a:rPr lang="ru-RU" dirty="0" smtClean="0"/>
              <a:t>французский историк Марк Ферро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/>
          </a:bodyPr>
          <a:lstStyle/>
          <a:p>
            <a:r>
              <a:rPr lang="ru-RU" dirty="0" smtClean="0"/>
              <a:t>При обсуждении вопросов повестки дня, в процессе обсуждения была озвучена идея объединения </a:t>
            </a:r>
            <a:r>
              <a:rPr lang="ru-RU" dirty="0" smtClean="0"/>
              <a:t>всех архивов, включая центральные, губернские и ведомственные, в единую </a:t>
            </a:r>
            <a:r>
              <a:rPr lang="ru-RU" dirty="0" smtClean="0"/>
              <a:t>систему.</a:t>
            </a:r>
          </a:p>
          <a:p>
            <a:r>
              <a:rPr lang="ru-RU" dirty="0" smtClean="0"/>
              <a:t>Съезд поддержал идею </a:t>
            </a:r>
            <a:r>
              <a:rPr lang="ru-RU" dirty="0" smtClean="0"/>
              <a:t>о восстановлении на законодательной основе </a:t>
            </a:r>
            <a:r>
              <a:rPr lang="ru-RU" dirty="0" err="1" smtClean="0"/>
              <a:t>надведомственной</a:t>
            </a:r>
            <a:r>
              <a:rPr lang="ru-RU" dirty="0" smtClean="0"/>
              <a:t> </a:t>
            </a:r>
            <a:r>
              <a:rPr lang="ru-RU" dirty="0" smtClean="0"/>
              <a:t>Верховной архивной службы по охране древностей, которая была провалена Госдумой два года назад. Однако </a:t>
            </a:r>
            <a:r>
              <a:rPr lang="ru-RU" dirty="0" smtClean="0"/>
              <a:t>времени и </a:t>
            </a:r>
            <a:r>
              <a:rPr lang="ru-RU" dirty="0" smtClean="0"/>
              <a:t>сил у правительства на реализацию данного предложения уже не оставалось.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Деятельность Особой (архивной) комиссии РИО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ходе съезда была создана Особая комиссия по архивной части. В рамках комиссии представители архивов разных уровней были объединены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Комиссия осуществляла:</a:t>
            </a:r>
            <a:endParaRPr lang="ru-RU" dirty="0" smtClean="0"/>
          </a:p>
          <a:p>
            <a:pPr lvl="1"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научное </a:t>
            </a:r>
            <a:r>
              <a:rPr lang="ru-RU" sz="2600" dirty="0" smtClean="0">
                <a:solidFill>
                  <a:schemeClr val="tx1"/>
                </a:solidFill>
              </a:rPr>
              <a:t>руководство деятельностью архивных комиссий на </a:t>
            </a:r>
            <a:r>
              <a:rPr lang="ru-RU" sz="2600" dirty="0" smtClean="0">
                <a:solidFill>
                  <a:schemeClr val="tx1"/>
                </a:solidFill>
              </a:rPr>
              <a:t>местах;</a:t>
            </a:r>
          </a:p>
          <a:p>
            <a:pPr lvl="1"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составление и издание </a:t>
            </a:r>
            <a:r>
              <a:rPr lang="ru-RU" sz="2600" dirty="0" smtClean="0">
                <a:solidFill>
                  <a:schemeClr val="tx1"/>
                </a:solidFill>
              </a:rPr>
              <a:t>(1915-1917</a:t>
            </a:r>
            <a:r>
              <a:rPr lang="ru-RU" sz="2600" dirty="0" smtClean="0">
                <a:solidFill>
                  <a:schemeClr val="tx1"/>
                </a:solidFill>
              </a:rPr>
              <a:t>) сборников законоположений и циркуляров по архивному делу в России;</a:t>
            </a:r>
          </a:p>
          <a:p>
            <a:pPr lvl="1"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подготовку </a:t>
            </a:r>
            <a:r>
              <a:rPr lang="ru-RU" sz="2600" dirty="0" smtClean="0">
                <a:solidFill>
                  <a:schemeClr val="tx1"/>
                </a:solidFill>
              </a:rPr>
              <a:t>проекта общей инструкции для работы комиссий (по вопросу пересмотра дел и архивных фондов) и рассылка ее на места.</a:t>
            </a:r>
            <a:endParaRPr lang="ru-RU" sz="2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57224" y="3000372"/>
            <a:ext cx="7772400" cy="808037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Лекция 6.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3929066"/>
            <a:ext cx="7772400" cy="22145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АРХИВЫ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АРХИВНОЕ ДЕЛО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РОССИИ В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НАЧАЛЕ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Впервые </a:t>
            </a:r>
            <a:r>
              <a:rPr lang="ru-RU" dirty="0" smtClean="0"/>
              <a:t>на таком высоком уровне произошла консолидация позиций ученых-историков и </a:t>
            </a:r>
            <a:r>
              <a:rPr lang="ru-RU" dirty="0" smtClean="0"/>
              <a:t>архивистов.</a:t>
            </a:r>
          </a:p>
          <a:p>
            <a:r>
              <a:rPr lang="ru-RU" dirty="0" smtClean="0"/>
              <a:t>Была создана Особая комиссия  по архивной части (в составе Русского исторического общества), которая на общественных началах осуществляла руководство архивной деятельностью в архивах разной</a:t>
            </a:r>
            <a:r>
              <a:rPr lang="ru-RU" dirty="0" smtClean="0"/>
              <a:t> </a:t>
            </a:r>
            <a:r>
              <a:rPr lang="ru-RU" dirty="0" smtClean="0"/>
              <a:t>ведомственной подчиненности и местных архивных комиссиях.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357290" y="3500438"/>
            <a:ext cx="6480174" cy="167322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3. Архивы </a:t>
            </a:r>
            <a:r>
              <a:rPr lang="ru-RU" sz="2400" dirty="0" smtClean="0"/>
              <a:t>в годы первой мировой </a:t>
            </a:r>
            <a:r>
              <a:rPr lang="ru-RU" sz="2400" dirty="0" smtClean="0"/>
              <a:t>войны</a:t>
            </a:r>
            <a:endParaRPr lang="ru-RU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4572000" y="1142984"/>
            <a:ext cx="4357718" cy="5214974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 smtClean="0"/>
              <a:t>годы </a:t>
            </a:r>
            <a:r>
              <a:rPr lang="ru-RU" dirty="0" smtClean="0"/>
              <a:t>Первой мировой войны, </a:t>
            </a:r>
            <a:r>
              <a:rPr lang="ru-RU" dirty="0" smtClean="0"/>
              <a:t>с одной стороны, образовывались большие комплексы </a:t>
            </a:r>
            <a:r>
              <a:rPr lang="ru-RU" dirty="0" smtClean="0"/>
              <a:t>документов (преимущественно связанных с войной), </a:t>
            </a:r>
            <a:r>
              <a:rPr lang="ru-RU" dirty="0" smtClean="0"/>
              <a:t>с другой стороны, документы массами гибли.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летопись первой мировой войны.jpg"/>
          <p:cNvPicPr>
            <a:picLocks noChangeAspect="1"/>
          </p:cNvPicPr>
          <p:nvPr/>
        </p:nvPicPr>
        <p:blipFill>
          <a:blip r:embed="rId2"/>
          <a:srcRect b="27402"/>
          <a:stretch>
            <a:fillRect/>
          </a:stretch>
        </p:blipFill>
        <p:spPr>
          <a:xfrm>
            <a:off x="357158" y="714356"/>
            <a:ext cx="3797618" cy="4978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357158" y="357166"/>
            <a:ext cx="8504238" cy="5929354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Для руководства военными операциями и для мобилизации хозяйства </a:t>
            </a:r>
            <a:r>
              <a:rPr lang="ru-RU" sz="2800" dirty="0" smtClean="0"/>
              <a:t>страны </a:t>
            </a:r>
            <a:r>
              <a:rPr lang="ru-RU" sz="2800" dirty="0" smtClean="0"/>
              <a:t>на военные нужды в царской России была организована сеть новых правительственных учреждений и общественных </a:t>
            </a:r>
            <a:r>
              <a:rPr lang="ru-RU" sz="2800" dirty="0" smtClean="0"/>
              <a:t>организаций:</a:t>
            </a:r>
          </a:p>
          <a:p>
            <a:pPr lvl="1">
              <a:buClr>
                <a:schemeClr val="accent1">
                  <a:lumMod val="75000"/>
                </a:schemeClr>
              </a:buClr>
              <a:buSzPct val="90000"/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действующая армия (ставки, штабы);</a:t>
            </a:r>
          </a:p>
          <a:p>
            <a:pPr lvl="1">
              <a:buClr>
                <a:schemeClr val="accent1">
                  <a:lumMod val="75000"/>
                </a:schemeClr>
              </a:buClr>
              <a:buSzPct val="90000"/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комитеты о раненых; комитеты о беженцах; комитеты о помощи семьям лиц, призванных на войну; </a:t>
            </a:r>
          </a:p>
          <a:p>
            <a:pPr lvl="1">
              <a:buClr>
                <a:schemeClr val="accent1">
                  <a:lumMod val="75000"/>
                </a:schemeClr>
              </a:buClr>
              <a:buSzPct val="90000"/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эвакуационные пункты; бюро учета потерь на фронтах; частные благотворительные организации и др.</a:t>
            </a:r>
          </a:p>
          <a:p>
            <a:r>
              <a:rPr lang="ru-RU" sz="2800" dirty="0" smtClean="0"/>
              <a:t>Все эти учреждения и организации создавали массу документов. И на фронте, и в тылу происходило массовое отложение большого количества архивных фондов.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 в действующей армии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 1914 г. было создано </a:t>
            </a:r>
            <a:r>
              <a:rPr lang="ru-RU" b="1" dirty="0" smtClean="0"/>
              <a:t>Центральное хранилище военно-исторических дел </a:t>
            </a:r>
            <a:r>
              <a:rPr lang="ru-RU" dirty="0" smtClean="0"/>
              <a:t>действующей армии, в которое поступали наиболее важные документы военного характера. </a:t>
            </a:r>
          </a:p>
          <a:p>
            <a:r>
              <a:rPr lang="ru-RU" dirty="0" smtClean="0"/>
              <a:t>Дела штаба верховного главнокомандующего поступали непосредственно в </a:t>
            </a:r>
            <a:r>
              <a:rPr lang="ru-RU" b="1" dirty="0" smtClean="0"/>
              <a:t>Военно-ученый архив</a:t>
            </a:r>
            <a:r>
              <a:rPr lang="ru-RU" dirty="0" smtClean="0"/>
              <a:t>. При штабах фронтов учреждались полевые отделения Военно-ученого архива, а при штабах армий – особые делопроизводства, передававшие важные документы в Центральное хранилище.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 в действующей армии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3200" dirty="0" smtClean="0"/>
              <a:t>Архивы </a:t>
            </a:r>
            <a:r>
              <a:rPr lang="ru-RU" sz="3200" dirty="0" smtClean="0"/>
              <a:t>действующей армии и флота  из-за непрерывной подвижности фронтов всегда находились под угрозой утраты и гибели. </a:t>
            </a:r>
            <a:endParaRPr lang="ru-RU" sz="3200" dirty="0" smtClean="0"/>
          </a:p>
          <a:p>
            <a:pPr>
              <a:defRPr/>
            </a:pPr>
            <a:r>
              <a:rPr lang="ru-RU" sz="3200" dirty="0" smtClean="0"/>
              <a:t>Потребовалось </a:t>
            </a:r>
            <a:r>
              <a:rPr lang="ru-RU" sz="3200" dirty="0" smtClean="0"/>
              <a:t>создать при штабах особые комитеты по собиранию отлагавшихся в частях материалов и вывозу их с фронта в Москву, где имелись военные архивы</a:t>
            </a:r>
            <a:r>
              <a:rPr lang="ru-RU" sz="3200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 в тылу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sz="3200" dirty="0" smtClean="0"/>
              <a:t>Правительство оказалось застигнуто войной врасплох и плохо справлялось со своими задачами. Частично заботы о раненых, эвакуированных, беженцах взяли на селя благотворительные и общественные организации, комитеты.  </a:t>
            </a:r>
          </a:p>
          <a:p>
            <a:pPr>
              <a:defRPr/>
            </a:pPr>
            <a:r>
              <a:rPr lang="ru-RU" sz="3200" dirty="0" smtClean="0"/>
              <a:t>Из-за отсутствия опыта эти организации и учреждения не </a:t>
            </a:r>
            <a:r>
              <a:rPr lang="ru-RU" sz="3200" dirty="0" smtClean="0"/>
              <a:t>могли проявить </a:t>
            </a:r>
            <a:r>
              <a:rPr lang="ru-RU" sz="3200" dirty="0" smtClean="0"/>
              <a:t>должных </a:t>
            </a:r>
            <a:r>
              <a:rPr lang="ru-RU" sz="3200" dirty="0" smtClean="0"/>
              <a:t>забот о </a:t>
            </a:r>
            <a:r>
              <a:rPr lang="ru-RU" sz="3200" dirty="0" smtClean="0"/>
              <a:t>сохранении </a:t>
            </a:r>
            <a:r>
              <a:rPr lang="ru-RU" sz="3200" dirty="0" smtClean="0"/>
              <a:t>массы делопроизводственных материалов большой исторической ценности</a:t>
            </a:r>
            <a:r>
              <a:rPr lang="ru-RU" sz="3200" dirty="0" smtClean="0"/>
              <a:t>, </a:t>
            </a:r>
            <a:r>
              <a:rPr lang="ru-RU" sz="3200" dirty="0" smtClean="0"/>
              <a:t>а разрозненные архивы </a:t>
            </a:r>
            <a:r>
              <a:rPr lang="ru-RU" sz="3200" dirty="0" smtClean="0"/>
              <a:t>страны, </a:t>
            </a:r>
            <a:r>
              <a:rPr lang="ru-RU" sz="3200" dirty="0" smtClean="0"/>
              <a:t>не имевшие единого органа архивного </a:t>
            </a:r>
            <a:r>
              <a:rPr lang="ru-RU" sz="3200" dirty="0" smtClean="0"/>
              <a:t>управления</a:t>
            </a:r>
            <a:r>
              <a:rPr lang="ru-RU" sz="3200" dirty="0" smtClean="0"/>
              <a:t>, не могли принять согласованных мер к собиранию материалов и к их охране хотя бы в самих учреждениях.</a:t>
            </a:r>
            <a:endParaRPr lang="ru-RU" sz="32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357166"/>
            <a:ext cx="8643998" cy="6000792"/>
          </a:xfrm>
        </p:spPr>
        <p:txBody>
          <a:bodyPr>
            <a:normAutofit/>
          </a:bodyPr>
          <a:lstStyle/>
          <a:p>
            <a:r>
              <a:rPr lang="ru-RU" dirty="0" smtClean="0"/>
              <a:t>Война </a:t>
            </a:r>
            <a:r>
              <a:rPr lang="ru-RU" dirty="0" smtClean="0"/>
              <a:t>нанесла большой ущерб архивам. Архивные материалы гибли под артобстрелами, в пожарах, </a:t>
            </a:r>
            <a:r>
              <a:rPr lang="ru-RU" dirty="0" smtClean="0"/>
              <a:t>в связи с захватом неприятелем русских городов, в </a:t>
            </a:r>
            <a:r>
              <a:rPr lang="ru-RU" dirty="0" smtClean="0"/>
              <a:t>ходе </a:t>
            </a:r>
            <a:r>
              <a:rPr lang="ru-RU" dirty="0" smtClean="0"/>
              <a:t>эвакуаций (напр., значительные </a:t>
            </a:r>
            <a:r>
              <a:rPr lang="ru-RU" dirty="0" smtClean="0"/>
              <a:t>комплексы документов архивов Закавказья погибли в результате эвакуации их в 1915 </a:t>
            </a:r>
            <a:r>
              <a:rPr lang="ru-RU" dirty="0" smtClean="0"/>
              <a:t>г. </a:t>
            </a:r>
            <a:r>
              <a:rPr lang="ru-RU" dirty="0" smtClean="0"/>
              <a:t>в Краснодар, Ставрополь, в окрестные станицы и </a:t>
            </a:r>
            <a:r>
              <a:rPr lang="ru-RU" dirty="0" smtClean="0"/>
              <a:t>хутора).</a:t>
            </a:r>
          </a:p>
          <a:p>
            <a:r>
              <a:rPr lang="ru-RU" sz="2800" dirty="0" smtClean="0"/>
              <a:t>Вместо </a:t>
            </a:r>
            <a:r>
              <a:rPr lang="ru-RU" sz="2800" dirty="0" smtClean="0"/>
              <a:t>заблаговременной, планомерной эвакуации вывоз материалов производился от случая к случаю, стихийно, и обычно при отступлениях из той или иной прифронтовой полосы. В результате значительная часть эвакуировавшихся подобным образом материалов была утрачена.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1142984"/>
            <a:ext cx="8643998" cy="521497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Утраченными (точнее – урезанными) </a:t>
            </a:r>
            <a:r>
              <a:rPr lang="ru-RU" sz="3200" dirty="0" smtClean="0"/>
              <a:t>оказались </a:t>
            </a:r>
            <a:r>
              <a:rPr lang="ru-RU" sz="3200" dirty="0" smtClean="0"/>
              <a:t> </a:t>
            </a:r>
            <a:r>
              <a:rPr lang="ru-RU" sz="3200" dirty="0" smtClean="0"/>
              <a:t>ассигнования на развитие архивного дела. </a:t>
            </a:r>
            <a:endParaRPr lang="ru-RU" sz="3200" dirty="0" smtClean="0"/>
          </a:p>
          <a:p>
            <a:r>
              <a:rPr lang="ru-RU" sz="3200" dirty="0" smtClean="0"/>
              <a:t>Война </a:t>
            </a:r>
            <a:r>
              <a:rPr lang="ru-RU" sz="3200" dirty="0" smtClean="0"/>
              <a:t>приостановила и работу архивистов по описанию дел: прекратился выпуск документальных изданий, архивных справочников.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r="31299" b="29528"/>
          <a:stretch>
            <a:fillRect/>
          </a:stretch>
        </p:blipFill>
        <p:spPr bwMode="auto">
          <a:xfrm>
            <a:off x="785786" y="285728"/>
            <a:ext cx="7035862" cy="57737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428728" y="4071942"/>
            <a:ext cx="6480174" cy="167322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1. Проекты </a:t>
            </a:r>
            <a:r>
              <a:rPr lang="ru-RU" sz="2400" dirty="0" smtClean="0"/>
              <a:t>архивных реформ </a:t>
            </a:r>
            <a:endParaRPr lang="ru-RU" sz="2400" dirty="0" smtClean="0"/>
          </a:p>
          <a:p>
            <a:r>
              <a:rPr lang="ru-RU" sz="2400" dirty="0" smtClean="0"/>
              <a:t>начала </a:t>
            </a:r>
            <a:r>
              <a:rPr lang="ru-RU" sz="2400" dirty="0" smtClean="0"/>
              <a:t>XX </a:t>
            </a:r>
            <a:r>
              <a:rPr lang="ru-RU" sz="2400" dirty="0" smtClean="0"/>
              <a:t>века</a:t>
            </a:r>
            <a:endParaRPr lang="ru-RU" sz="24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995011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3429000"/>
            <a:ext cx="4572000" cy="2590800"/>
          </a:xfrm>
          <a:prstGeom prst="rect">
            <a:avLst/>
          </a:prstGeom>
        </p:spPr>
      </p:pic>
      <p:sp>
        <p:nvSpPr>
          <p:cNvPr id="4" name="Содержимое 3"/>
          <p:cNvSpPr>
            <a:spLocks noGrp="1"/>
          </p:cNvSpPr>
          <p:nvPr>
            <p:ph sz="quarter" idx="4294967295"/>
          </p:nvPr>
        </p:nvSpPr>
        <p:spPr>
          <a:xfrm>
            <a:off x="285720" y="428604"/>
            <a:ext cx="8504238" cy="45720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14.03.2014 г. Минобороны </a:t>
            </a:r>
            <a:r>
              <a:rPr lang="ru-RU" dirty="0" smtClean="0"/>
              <a:t>приступило к созданию </a:t>
            </a:r>
            <a:r>
              <a:rPr lang="ru-RU" dirty="0" err="1" smtClean="0"/>
              <a:t>интернет-портала</a:t>
            </a:r>
            <a:r>
              <a:rPr lang="ru-RU" dirty="0" smtClean="0"/>
              <a:t> о Первой мировой войне. Планируется, что до 2018 </a:t>
            </a:r>
            <a:r>
              <a:rPr lang="ru-RU" dirty="0" smtClean="0"/>
              <a:t>г. </a:t>
            </a:r>
            <a:r>
              <a:rPr lang="ru-RU" dirty="0" smtClean="0"/>
              <a:t>будут изучены около 950 </a:t>
            </a:r>
            <a:r>
              <a:rPr lang="ru-RU" dirty="0" smtClean="0"/>
              <a:t>тыс. </a:t>
            </a:r>
            <a:r>
              <a:rPr lang="ru-RU" dirty="0" smtClean="0"/>
              <a:t>архивных </a:t>
            </a:r>
            <a:r>
              <a:rPr lang="ru-RU" dirty="0" smtClean="0"/>
              <a:t>дел и 7,7 млн. </a:t>
            </a:r>
            <a:r>
              <a:rPr lang="ru-RU" dirty="0" smtClean="0"/>
              <a:t>карточек учета солдат и офицеров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Оцифрованный обобщенный банк </a:t>
            </a:r>
            <a:r>
              <a:rPr lang="ru-RU" dirty="0" smtClean="0"/>
              <a:t>данных архивных </a:t>
            </a:r>
            <a:r>
              <a:rPr lang="ru-RU" dirty="0" smtClean="0"/>
              <a:t>документов будет дополнен интерактивным </a:t>
            </a:r>
            <a:r>
              <a:rPr lang="ru-RU" dirty="0" smtClean="0"/>
              <a:t>моделям боевых действий Первой мировой </a:t>
            </a:r>
            <a:r>
              <a:rPr lang="ru-RU" dirty="0" smtClean="0"/>
              <a:t>войны, </a:t>
            </a:r>
            <a:r>
              <a:rPr lang="ru-RU" dirty="0" smtClean="0"/>
              <a:t>а также 3D моделям памятников этого </a:t>
            </a:r>
            <a:r>
              <a:rPr lang="ru-RU" dirty="0" smtClean="0"/>
              <a:t>периода.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Война обозначила следующие проблемы архивного дела России:</a:t>
            </a:r>
            <a:endParaRPr lang="ru-RU" sz="3200" dirty="0" smtClean="0"/>
          </a:p>
          <a:p>
            <a:pPr lvl="1"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проблема сохранности архивов, которые </a:t>
            </a:r>
            <a:r>
              <a:rPr lang="ru-RU" sz="2800" dirty="0" smtClean="0">
                <a:solidFill>
                  <a:schemeClr val="tx1"/>
                </a:solidFill>
              </a:rPr>
              <a:t>уничтожались </a:t>
            </a:r>
            <a:r>
              <a:rPr lang="ru-RU" sz="2800" dirty="0" smtClean="0">
                <a:solidFill>
                  <a:schemeClr val="tx1"/>
                </a:solidFill>
              </a:rPr>
              <a:t>или эвакуировались в связи с военными действиями;</a:t>
            </a:r>
          </a:p>
          <a:p>
            <a:pPr lvl="1"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проблема собирания военных документов в центральные архивы.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Архивное дело в </a:t>
            </a:r>
            <a:r>
              <a:rPr lang="ru-RU" dirty="0" smtClean="0"/>
              <a:t>России в начале </a:t>
            </a:r>
            <a:r>
              <a:rPr lang="en-US" dirty="0" smtClean="0"/>
              <a:t>XX</a:t>
            </a:r>
            <a:r>
              <a:rPr lang="ru-RU" dirty="0" smtClean="0"/>
              <a:t> века характеризовалось </a:t>
            </a:r>
            <a:r>
              <a:rPr lang="ru-RU" dirty="0" smtClean="0"/>
              <a:t>сильным влиянием ведомственности, отсутствием регулярного поступления оконченных дел из канцелярии в текущие архивы, а из них - в </a:t>
            </a:r>
            <a:r>
              <a:rPr lang="ru-RU" dirty="0" smtClean="0"/>
              <a:t>исторические.</a:t>
            </a:r>
          </a:p>
          <a:p>
            <a:r>
              <a:rPr lang="ru-RU" dirty="0" smtClean="0"/>
              <a:t>Архивное дело остро нуждалось </a:t>
            </a:r>
            <a:r>
              <a:rPr lang="ru-RU" dirty="0" smtClean="0"/>
              <a:t>в централизации и реформировании.     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Итоги развития архивов в дореволюционный период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40000" lnSpcReduction="20000"/>
          </a:bodyPr>
          <a:lstStyle/>
          <a:p>
            <a:r>
              <a:rPr lang="ru-RU" sz="6000" dirty="0" smtClean="0"/>
              <a:t>К 1917 г. </a:t>
            </a:r>
            <a:r>
              <a:rPr lang="ru-RU" sz="6000" dirty="0" smtClean="0"/>
              <a:t>в России существовала огромная сеть хранилищ документов, насчитывавшая около </a:t>
            </a:r>
            <a:r>
              <a:rPr lang="ru-RU" sz="6000" dirty="0" smtClean="0"/>
              <a:t>30000 </a:t>
            </a:r>
            <a:r>
              <a:rPr lang="ru-RU" sz="6000" dirty="0" smtClean="0"/>
              <a:t>архивов. </a:t>
            </a:r>
            <a:endParaRPr lang="ru-RU" sz="6000" dirty="0" smtClean="0"/>
          </a:p>
          <a:p>
            <a:r>
              <a:rPr lang="ru-RU" sz="6000" dirty="0" smtClean="0"/>
              <a:t>Среди </a:t>
            </a:r>
            <a:r>
              <a:rPr lang="ru-RU" sz="6000" dirty="0" smtClean="0"/>
              <a:t>них </a:t>
            </a:r>
            <a:r>
              <a:rPr lang="ru-RU" sz="6000" dirty="0" smtClean="0"/>
              <a:t>были </a:t>
            </a:r>
            <a:r>
              <a:rPr lang="ru-RU" sz="6000" b="1" dirty="0" smtClean="0"/>
              <a:t>исторические архивы </a:t>
            </a:r>
            <a:r>
              <a:rPr lang="ru-RU" sz="6000" dirty="0" smtClean="0"/>
              <a:t>(Государственный </a:t>
            </a:r>
            <a:r>
              <a:rPr lang="ru-RU" sz="6000" dirty="0" smtClean="0"/>
              <a:t>архив МИД </a:t>
            </a:r>
            <a:r>
              <a:rPr lang="ru-RU" sz="6000" dirty="0" smtClean="0"/>
              <a:t>= Государственный </a:t>
            </a:r>
            <a:r>
              <a:rPr lang="ru-RU" sz="6000" dirty="0" smtClean="0"/>
              <a:t>архив Российской </a:t>
            </a:r>
            <a:r>
              <a:rPr lang="ru-RU" sz="6000" dirty="0" smtClean="0"/>
              <a:t>империи, </a:t>
            </a:r>
            <a:r>
              <a:rPr lang="ru-RU" sz="6000" dirty="0" smtClean="0"/>
              <a:t>Московский главный архив Министерства иностранных дел, Московский архив Министерства юстиции, Архивы древних актов в </a:t>
            </a:r>
            <a:r>
              <a:rPr lang="ru-RU" sz="6000" dirty="0" smtClean="0"/>
              <a:t>Киеве и </a:t>
            </a:r>
            <a:r>
              <a:rPr lang="ru-RU" sz="6000" dirty="0" err="1" smtClean="0"/>
              <a:t>Вильне</a:t>
            </a:r>
            <a:r>
              <a:rPr lang="ru-RU" sz="6000" dirty="0" smtClean="0"/>
              <a:t>, </a:t>
            </a:r>
            <a:r>
              <a:rPr lang="ru-RU" sz="6000" dirty="0" smtClean="0"/>
              <a:t>Харьковский исторический архив, Межевой архив, Военно-ученый архив Главного </a:t>
            </a:r>
            <a:r>
              <a:rPr lang="ru-RU" sz="6000" dirty="0" smtClean="0"/>
              <a:t>штаба и др.). </a:t>
            </a:r>
          </a:p>
          <a:p>
            <a:r>
              <a:rPr lang="ru-RU" sz="6000" dirty="0" smtClean="0"/>
              <a:t>Кроме этого </a:t>
            </a:r>
            <a:r>
              <a:rPr lang="ru-RU" sz="6000" dirty="0" smtClean="0"/>
              <a:t>существовало огромное количество </a:t>
            </a:r>
            <a:r>
              <a:rPr lang="ru-RU" sz="6000" b="1" dirty="0" smtClean="0"/>
              <a:t>ведомственных. текущих </a:t>
            </a:r>
            <a:r>
              <a:rPr lang="ru-RU" sz="6000" b="1" dirty="0" smtClean="0"/>
              <a:t>архивов –</a:t>
            </a:r>
            <a:r>
              <a:rPr lang="ru-RU" sz="6000" dirty="0" smtClean="0"/>
              <a:t> </a:t>
            </a:r>
            <a:r>
              <a:rPr lang="ru-RU" sz="6000" dirty="0" smtClean="0"/>
              <a:t>в центре (архивы Госдумы, Совета Министров, Сената, </a:t>
            </a:r>
            <a:r>
              <a:rPr lang="ru-RU" sz="6000" dirty="0" smtClean="0"/>
              <a:t>других </a:t>
            </a:r>
            <a:r>
              <a:rPr lang="ru-RU" sz="6000" dirty="0" smtClean="0"/>
              <a:t>высших и центральных </a:t>
            </a:r>
            <a:r>
              <a:rPr lang="ru-RU" sz="6000" dirty="0" smtClean="0"/>
              <a:t>учреждений: </a:t>
            </a:r>
            <a:r>
              <a:rPr lang="ru-RU" sz="6000" dirty="0" smtClean="0"/>
              <a:t>министерств, их департаментов) и на местах. </a:t>
            </a:r>
            <a:endParaRPr lang="ru-RU" sz="6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Итоги развития архивов в дореволюционный период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47500" lnSpcReduction="20000"/>
          </a:bodyPr>
          <a:lstStyle/>
          <a:p>
            <a:r>
              <a:rPr lang="ru-RU" sz="5500" dirty="0" smtClean="0"/>
              <a:t>В </a:t>
            </a:r>
            <a:r>
              <a:rPr lang="ru-RU" sz="5500" dirty="0" smtClean="0"/>
              <a:t>каждой губернии существовало до 1500 правительственных и общественных архивов (не говоря уже о частных): архивы </a:t>
            </a:r>
            <a:r>
              <a:rPr lang="ru-RU" sz="5500" dirty="0" smtClean="0"/>
              <a:t>губернского, управления</a:t>
            </a:r>
            <a:r>
              <a:rPr lang="ru-RU" sz="5500" dirty="0" smtClean="0"/>
              <a:t>, полицейского </a:t>
            </a:r>
            <a:r>
              <a:rPr lang="ru-RU" sz="5500" dirty="0" smtClean="0"/>
              <a:t>управлений, </a:t>
            </a:r>
            <a:r>
              <a:rPr lang="ru-RU" sz="5500" dirty="0" smtClean="0"/>
              <a:t>воинских присутствий, окружного </a:t>
            </a:r>
            <a:r>
              <a:rPr lang="ru-RU" sz="5500" dirty="0" smtClean="0"/>
              <a:t>суда, уездных </a:t>
            </a:r>
            <a:r>
              <a:rPr lang="ru-RU" sz="5500" dirty="0" smtClean="0"/>
              <a:t>мировых судей, </a:t>
            </a:r>
            <a:r>
              <a:rPr lang="ru-RU" sz="5500" dirty="0" smtClean="0"/>
              <a:t>нотариусов</a:t>
            </a:r>
            <a:r>
              <a:rPr lang="ru-RU" sz="5500" dirty="0" smtClean="0"/>
              <a:t>, губернской </a:t>
            </a:r>
            <a:r>
              <a:rPr lang="ru-RU" sz="5500" dirty="0" smtClean="0"/>
              <a:t>и уездных земских управ, городских </a:t>
            </a:r>
            <a:r>
              <a:rPr lang="ru-RU" sz="5500" dirty="0" smtClean="0"/>
              <a:t>управ, казенной палаты, контрольной палаты, фабричных инспекторов, акцизного управления, землеустроительных комиссий, лесничих, почтово-телеграфного округа и почтовых контор, духовной консистории, соборных и приходских церквей, губернских и уездных предводителей дворянства, учебных заведений, волостных правлений, </a:t>
            </a:r>
            <a:r>
              <a:rPr lang="ru-RU" sz="5500" dirty="0" smtClean="0"/>
              <a:t>а также монастырские </a:t>
            </a:r>
            <a:r>
              <a:rPr lang="ru-RU" sz="5500" dirty="0" smtClean="0"/>
              <a:t>архивы в каждой губернии.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4294967295"/>
          </p:nvPr>
        </p:nvSpPr>
        <p:spPr>
          <a:xfrm>
            <a:off x="214282" y="285729"/>
            <a:ext cx="8786874" cy="607223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 начале века правительство провело </a:t>
            </a:r>
            <a:r>
              <a:rPr lang="ru-RU" sz="2800" dirty="0" smtClean="0"/>
              <a:t>некоторые мероприятия по частичной концентрации и укреплению </a:t>
            </a:r>
            <a:r>
              <a:rPr lang="ru-RU" sz="2800" dirty="0" smtClean="0"/>
              <a:t>архивов:</a:t>
            </a:r>
          </a:p>
          <a:p>
            <a:pPr lvl="1">
              <a:buClr>
                <a:schemeClr val="accent1">
                  <a:lumMod val="75000"/>
                </a:schemeClr>
              </a:buClr>
              <a:buSzPct val="80000"/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Витебский </a:t>
            </a:r>
            <a:r>
              <a:rPr lang="ru-RU" dirty="0" smtClean="0">
                <a:solidFill>
                  <a:schemeClr val="tx1"/>
                </a:solidFill>
              </a:rPr>
              <a:t>архив древних актов </a:t>
            </a:r>
            <a:r>
              <a:rPr lang="ru-RU" dirty="0" smtClean="0">
                <a:solidFill>
                  <a:schemeClr val="tx1"/>
                </a:solidFill>
              </a:rPr>
              <a:t>(1896 г.), </a:t>
            </a:r>
            <a:r>
              <a:rPr lang="ru-RU" dirty="0" smtClean="0">
                <a:solidFill>
                  <a:schemeClr val="tx1"/>
                </a:solidFill>
              </a:rPr>
              <a:t>Киевский и </a:t>
            </a:r>
            <a:r>
              <a:rPr lang="ru-RU" dirty="0" err="1" smtClean="0">
                <a:solidFill>
                  <a:schemeClr val="tx1"/>
                </a:solidFill>
              </a:rPr>
              <a:t>Виленский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(1912 г.) </a:t>
            </a:r>
            <a:r>
              <a:rPr lang="ru-RU" dirty="0" smtClean="0">
                <a:solidFill>
                  <a:schemeClr val="tx1"/>
                </a:solidFill>
              </a:rPr>
              <a:t>были переведены в ведение Министерства народного </a:t>
            </a:r>
            <a:r>
              <a:rPr lang="ru-RU" dirty="0" smtClean="0">
                <a:solidFill>
                  <a:schemeClr val="tx1"/>
                </a:solidFill>
              </a:rPr>
              <a:t>просвещения.</a:t>
            </a:r>
          </a:p>
          <a:p>
            <a:pPr>
              <a:buClr>
                <a:schemeClr val="accent1">
                  <a:lumMod val="75000"/>
                </a:schemeClr>
              </a:buClr>
              <a:buSzPct val="80000"/>
              <a:buFont typeface="Arial" pitchFamily="34" charset="0"/>
              <a:buChar char="•"/>
            </a:pPr>
            <a:r>
              <a:rPr lang="ru-RU" sz="2800" dirty="0" smtClean="0"/>
              <a:t>В 1905 </a:t>
            </a:r>
            <a:r>
              <a:rPr lang="ru-RU" sz="2800" dirty="0" smtClean="0"/>
              <a:t>г. </a:t>
            </a:r>
            <a:r>
              <a:rPr lang="ru-RU" sz="2800" b="1" dirty="0" smtClean="0">
                <a:solidFill>
                  <a:schemeClr val="tx1"/>
                </a:solidFill>
              </a:rPr>
              <a:t>Министерство </a:t>
            </a:r>
            <a:r>
              <a:rPr lang="ru-RU" sz="2800" b="1" dirty="0" smtClean="0">
                <a:solidFill>
                  <a:schemeClr val="tx1"/>
                </a:solidFill>
              </a:rPr>
              <a:t>внутренних </a:t>
            </a:r>
            <a:r>
              <a:rPr lang="ru-RU" sz="2800" b="1" dirty="0" smtClean="0">
                <a:solidFill>
                  <a:schemeClr val="tx1"/>
                </a:solidFill>
              </a:rPr>
              <a:t>дел </a:t>
            </a:r>
            <a:r>
              <a:rPr lang="ru-RU" sz="2800" dirty="0" smtClean="0">
                <a:solidFill>
                  <a:schemeClr val="tx1"/>
                </a:solidFill>
              </a:rPr>
              <a:t>созвало специальную междуведомственную комиссию для рассмотрения вопроса об охране письменных и вещественных памятников. </a:t>
            </a:r>
            <a:endParaRPr lang="ru-RU" sz="2800" dirty="0" smtClean="0">
              <a:solidFill>
                <a:schemeClr val="tx1"/>
              </a:solidFill>
            </a:endParaRPr>
          </a:p>
          <a:p>
            <a:pPr>
              <a:buClr>
                <a:schemeClr val="accent1">
                  <a:lumMod val="75000"/>
                </a:schemeClr>
              </a:buClr>
              <a:buSzPct val="80000"/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Предполагалось </a:t>
            </a:r>
            <a:r>
              <a:rPr lang="ru-RU" sz="2800" dirty="0" smtClean="0">
                <a:solidFill>
                  <a:schemeClr val="tx1"/>
                </a:solidFill>
              </a:rPr>
              <a:t>создание особого органа в виде Комитета по охране древностей </a:t>
            </a:r>
            <a:r>
              <a:rPr lang="ru-RU" sz="2800" dirty="0" smtClean="0">
                <a:solidFill>
                  <a:schemeClr val="tx1"/>
                </a:solidFill>
              </a:rPr>
              <a:t>(из </a:t>
            </a:r>
            <a:r>
              <a:rPr lang="ru-RU" sz="2800" dirty="0" smtClean="0">
                <a:solidFill>
                  <a:schemeClr val="tx1"/>
                </a:solidFill>
              </a:rPr>
              <a:t>представителей </a:t>
            </a:r>
            <a:r>
              <a:rPr lang="ru-RU" sz="2800" dirty="0" smtClean="0">
                <a:solidFill>
                  <a:schemeClr val="tx1"/>
                </a:solidFill>
              </a:rPr>
              <a:t>ведомств и ученых). Губернским </a:t>
            </a:r>
            <a:r>
              <a:rPr lang="ru-RU" sz="2800" dirty="0" smtClean="0">
                <a:solidFill>
                  <a:schemeClr val="tx1"/>
                </a:solidFill>
              </a:rPr>
              <a:t>ученым комиссиям </a:t>
            </a:r>
            <a:r>
              <a:rPr lang="ru-RU" sz="2800" dirty="0" smtClean="0">
                <a:solidFill>
                  <a:schemeClr val="tx1"/>
                </a:solidFill>
              </a:rPr>
              <a:t>в проекте отводилась </a:t>
            </a:r>
            <a:r>
              <a:rPr lang="ru-RU" sz="2800" dirty="0" smtClean="0">
                <a:solidFill>
                  <a:schemeClr val="tx1"/>
                </a:solidFill>
              </a:rPr>
              <a:t>весьма скромная роль.</a:t>
            </a:r>
          </a:p>
          <a:p>
            <a:pPr lvl="1">
              <a:buClr>
                <a:schemeClr val="accent1">
                  <a:lumMod val="75000"/>
                </a:schemeClr>
              </a:buClr>
              <a:buSzPct val="80000"/>
              <a:buNone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285728"/>
            <a:ext cx="8643998" cy="607223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PS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архивы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того времени относились к области изучения археологии, которая рассматривалась как комплексная историческая наука о древностях в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широком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смысле этого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слова: 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>Древностями, подлежащими охране, почитаются все те памятники зодчества, ваяния, живописи и иного искусства, равно как первобытной древности,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а также акты и рукописи, которые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…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признаны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имеющими значение источников познания и любви к отечественной истории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».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revnrosgos004.jpg"/>
          <p:cNvPicPr>
            <a:picLocks noChangeAspect="1"/>
          </p:cNvPicPr>
          <p:nvPr/>
        </p:nvPicPr>
        <p:blipFill>
          <a:blip r:embed="rId2"/>
          <a:srcRect l="1599" t="21856" b="23455"/>
          <a:stretch>
            <a:fillRect/>
          </a:stretch>
        </p:blipFill>
        <p:spPr>
          <a:xfrm>
            <a:off x="2500298" y="3500438"/>
            <a:ext cx="5183288" cy="2880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4294967295"/>
          </p:nvPr>
        </p:nvSpPr>
        <p:spPr>
          <a:xfrm>
            <a:off x="214282" y="285729"/>
            <a:ext cx="8786874" cy="607223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Свой проект был предложен </a:t>
            </a:r>
            <a:r>
              <a:rPr lang="ru-RU" sz="2800" b="1" dirty="0" smtClean="0"/>
              <a:t>совещанием представителей губернских ученых комиссий </a:t>
            </a:r>
            <a:r>
              <a:rPr lang="ru-RU" sz="2800" dirty="0" smtClean="0"/>
              <a:t>(созвано в 1908 г. Петербургским археологическим институтом).</a:t>
            </a:r>
          </a:p>
          <a:p>
            <a:r>
              <a:rPr lang="ru-RU" sz="2800" dirty="0" smtClean="0"/>
              <a:t>Согласно этому проекту, деятельность комиссий распространялась и на архивы сословных и общественных учреждений, на частные архивы (с согласия владельцев), на вещественные памятники. </a:t>
            </a:r>
          </a:p>
          <a:p>
            <a:r>
              <a:rPr lang="ru-RU" sz="2800" dirty="0" smtClean="0"/>
              <a:t>По проекту комиссии должны были называться архивно-археологическими комиссиями. Одновременно усиливалась и их зависимость от МВД</a:t>
            </a:r>
            <a:r>
              <a:rPr lang="ru-RU" sz="2800" dirty="0" smtClean="0"/>
              <a:t>.</a:t>
            </a:r>
          </a:p>
          <a:p>
            <a:pPr>
              <a:buNone/>
            </a:pPr>
            <a:endParaRPr lang="ru-RU" sz="2800" dirty="0" smtClean="0"/>
          </a:p>
          <a:p>
            <a:pPr>
              <a:buClr>
                <a:schemeClr val="accent1">
                  <a:lumMod val="75000"/>
                </a:schemeClr>
              </a:buClr>
              <a:buSzPct val="80000"/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pPr lvl="1">
              <a:buClr>
                <a:schemeClr val="accent1">
                  <a:lumMod val="75000"/>
                </a:schemeClr>
              </a:buClr>
              <a:buSzPct val="80000"/>
              <a:buNone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285728"/>
            <a:ext cx="8643998" cy="607223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Оба названных проекта (МВД и губернских комиссий) были согласованы и </a:t>
            </a:r>
            <a:r>
              <a:rPr lang="ru-RU" sz="2400" dirty="0" smtClean="0"/>
              <a:t>переданы </a:t>
            </a:r>
            <a:r>
              <a:rPr lang="ru-RU" sz="2400" dirty="0" smtClean="0"/>
              <a:t>на рассмотрение .</a:t>
            </a:r>
          </a:p>
          <a:p>
            <a:r>
              <a:rPr lang="ru-RU" sz="2400" dirty="0" smtClean="0"/>
              <a:t>В </a:t>
            </a:r>
            <a:r>
              <a:rPr lang="ru-RU" sz="2400" dirty="0" smtClean="0"/>
              <a:t>1911 </a:t>
            </a:r>
            <a:r>
              <a:rPr lang="ru-RU" sz="2400" dirty="0" smtClean="0"/>
              <a:t>г. проект поступил </a:t>
            </a:r>
            <a:r>
              <a:rPr lang="ru-RU" sz="2400" dirty="0" smtClean="0"/>
              <a:t>на рассмотрение Государственной думы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Государственная </a:t>
            </a:r>
            <a:r>
              <a:rPr lang="ru-RU" sz="2400" dirty="0" smtClean="0"/>
              <a:t>Дума </a:t>
            </a:r>
            <a:r>
              <a:rPr lang="ru-RU" sz="2400" dirty="0" smtClean="0"/>
              <a:t>поручила особой думской комиссии рассмотреть правительственный законопроект. В основном законопроект был принят.</a:t>
            </a:r>
          </a:p>
          <a:p>
            <a:r>
              <a:rPr lang="ru-RU" sz="2400" dirty="0" smtClean="0"/>
              <a:t>Новая структура была названа </a:t>
            </a:r>
            <a:r>
              <a:rPr lang="ru-RU" sz="2400" dirty="0" smtClean="0"/>
              <a:t>Центральным </a:t>
            </a:r>
            <a:r>
              <a:rPr lang="ru-RU" sz="2400" dirty="0" smtClean="0"/>
              <a:t>комитетом </a:t>
            </a:r>
            <a:r>
              <a:rPr lang="ru-RU" sz="2400" dirty="0" smtClean="0"/>
              <a:t>по охране </a:t>
            </a:r>
            <a:r>
              <a:rPr lang="ru-RU" sz="2400" dirty="0" smtClean="0"/>
              <a:t>древностей. </a:t>
            </a:r>
          </a:p>
          <a:p>
            <a:r>
              <a:rPr lang="ru-RU" sz="2400" dirty="0" smtClean="0"/>
              <a:t>Центральный комитет </a:t>
            </a:r>
            <a:r>
              <a:rPr lang="ru-RU" sz="2400" dirty="0" smtClean="0"/>
              <a:t>по охране древностей </a:t>
            </a:r>
            <a:r>
              <a:rPr lang="ru-RU" sz="2400" dirty="0" smtClean="0"/>
              <a:t>должен был носить </a:t>
            </a:r>
            <a:r>
              <a:rPr lang="ru-RU" sz="2400" i="1" dirty="0" smtClean="0"/>
              <a:t>характер </a:t>
            </a:r>
            <a:r>
              <a:rPr lang="ru-RU" sz="2400" i="1" dirty="0" smtClean="0"/>
              <a:t>немногочисленной коллегии, </a:t>
            </a:r>
            <a:r>
              <a:rPr lang="ru-RU" sz="2400" i="1" dirty="0" smtClean="0"/>
              <a:t>состоящей </a:t>
            </a:r>
            <a:r>
              <a:rPr lang="ru-RU" sz="2400" i="1" dirty="0" smtClean="0"/>
              <a:t>из представителей науки и искусства, а не представителей ведомственных </a:t>
            </a:r>
            <a:r>
              <a:rPr lang="ru-RU" sz="2400" i="1" dirty="0" smtClean="0"/>
              <a:t>интересов</a:t>
            </a:r>
            <a:r>
              <a:rPr lang="ru-RU" sz="2400" dirty="0" smtClean="0"/>
              <a:t>.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500034" y="500042"/>
            <a:ext cx="8286808" cy="585791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Центральный комитет </a:t>
            </a:r>
            <a:r>
              <a:rPr lang="ru-RU" sz="2800" dirty="0" smtClean="0"/>
              <a:t>по охране </a:t>
            </a:r>
            <a:r>
              <a:rPr lang="ru-RU" sz="2800" dirty="0" smtClean="0"/>
              <a:t>древностей имел характер не только межведомственного, но и </a:t>
            </a:r>
            <a:r>
              <a:rPr lang="ru-RU" sz="2800" dirty="0" err="1" smtClean="0"/>
              <a:t>надведомственного</a:t>
            </a:r>
            <a:r>
              <a:rPr lang="ru-RU" sz="2800" dirty="0" smtClean="0"/>
              <a:t> органа.</a:t>
            </a:r>
          </a:p>
          <a:p>
            <a:r>
              <a:rPr lang="ru-RU" sz="2800" dirty="0" smtClean="0"/>
              <a:t>В перспективе он </a:t>
            </a:r>
            <a:r>
              <a:rPr lang="ru-RU" sz="2800" dirty="0" smtClean="0"/>
              <a:t>должен был заниматься </a:t>
            </a:r>
            <a:r>
              <a:rPr lang="ru-RU" sz="2800" dirty="0" smtClean="0"/>
              <a:t>объединением, направлением, руководством </a:t>
            </a:r>
            <a:r>
              <a:rPr lang="ru-RU" sz="2800" dirty="0" smtClean="0"/>
              <a:t>и </a:t>
            </a:r>
            <a:r>
              <a:rPr lang="ru-RU" sz="2800" dirty="0" smtClean="0"/>
              <a:t>надзором </a:t>
            </a:r>
            <a:r>
              <a:rPr lang="ru-RU" sz="2800" dirty="0" smtClean="0"/>
              <a:t>за деятельностью всех учреждений и лиц</a:t>
            </a:r>
            <a:r>
              <a:rPr lang="ru-RU" sz="2800" dirty="0" smtClean="0"/>
              <a:t>, занятых охраной древностей.</a:t>
            </a:r>
          </a:p>
          <a:p>
            <a:r>
              <a:rPr lang="ru-RU" sz="2800" dirty="0" smtClean="0"/>
              <a:t>Однако Центральный комитет так и остался на бумаге: постепенно </a:t>
            </a:r>
            <a:r>
              <a:rPr lang="ru-RU" sz="2800" dirty="0" smtClean="0"/>
              <a:t>проект был сведен на нет из-за надвигавшихся бурных событий Первой мировой войны и последующих революционных потрясений.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500034" y="642918"/>
            <a:ext cx="8215370" cy="571504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Параллельно </a:t>
            </a:r>
            <a:r>
              <a:rPr lang="ru-RU" sz="2800" dirty="0" smtClean="0"/>
              <a:t>свой проект в 1911 </a:t>
            </a:r>
            <a:r>
              <a:rPr lang="ru-RU" sz="2800" dirty="0" smtClean="0"/>
              <a:t>г. </a:t>
            </a:r>
            <a:r>
              <a:rPr lang="ru-RU" sz="2800" dirty="0" smtClean="0"/>
              <a:t>начало составлять </a:t>
            </a:r>
            <a:r>
              <a:rPr lang="ru-RU" sz="2800" b="1" dirty="0" smtClean="0"/>
              <a:t>Русское историческое общество</a:t>
            </a:r>
            <a:r>
              <a:rPr lang="ru-RU" sz="2800" dirty="0" smtClean="0"/>
              <a:t>. Оно создало </a:t>
            </a:r>
            <a:r>
              <a:rPr lang="ru-RU" sz="2800" dirty="0" smtClean="0"/>
              <a:t>Особую </a:t>
            </a:r>
            <a:r>
              <a:rPr lang="ru-RU" sz="2800" dirty="0" smtClean="0"/>
              <a:t>комиссию по сохранению местных архивных </a:t>
            </a:r>
            <a:r>
              <a:rPr lang="ru-RU" sz="2800" dirty="0" smtClean="0"/>
              <a:t>материалов, </a:t>
            </a:r>
            <a:r>
              <a:rPr lang="ru-RU" sz="2800" dirty="0" smtClean="0"/>
              <a:t>которой в 1912 </a:t>
            </a:r>
            <a:r>
              <a:rPr lang="ru-RU" sz="2800" dirty="0" smtClean="0"/>
              <a:t>г. </a:t>
            </a:r>
            <a:r>
              <a:rPr lang="ru-RU" sz="2800" dirty="0" smtClean="0"/>
              <a:t>были переподчинены все губернские ученые архивные комиссии. Русское историческое общество инициировало созыв в 1914 </a:t>
            </a:r>
            <a:r>
              <a:rPr lang="ru-RU" sz="2800" dirty="0" smtClean="0"/>
              <a:t>г. </a:t>
            </a:r>
            <a:r>
              <a:rPr lang="ru-RU" sz="2800" dirty="0" smtClean="0"/>
              <a:t>съезда представителей губернских ученых архивных </a:t>
            </a:r>
            <a:r>
              <a:rPr lang="ru-RU" sz="2800" dirty="0" smtClean="0"/>
              <a:t>комиссий.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277</TotalTime>
  <Words>1905</Words>
  <Application>Microsoft Office PowerPoint</Application>
  <PresentationFormat>Экран (4:3)</PresentationFormat>
  <Paragraphs>108</Paragraphs>
  <Slides>34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Официальная</vt:lpstr>
      <vt:lpstr>История архивов</vt:lpstr>
      <vt:lpstr>АРХИВЫ И АРХИВНОЕ ДЕЛО  В РОССИИ В НАЧАЛЕ XX В.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Вывод:</vt:lpstr>
      <vt:lpstr>Слайд 11</vt:lpstr>
      <vt:lpstr>Слайд 12</vt:lpstr>
      <vt:lpstr>Слайд 13</vt:lpstr>
      <vt:lpstr>Слайд 14</vt:lpstr>
      <vt:lpstr>Повестка съезда:</vt:lpstr>
      <vt:lpstr>Слайд 16</vt:lpstr>
      <vt:lpstr>Идея строгой иерархии архивов</vt:lpstr>
      <vt:lpstr>Слайд 18</vt:lpstr>
      <vt:lpstr>Деятельность Особой (архивной) комиссии РИО </vt:lpstr>
      <vt:lpstr>Выводы:</vt:lpstr>
      <vt:lpstr>Слайд 21</vt:lpstr>
      <vt:lpstr>Слайд 22</vt:lpstr>
      <vt:lpstr>Слайд 23</vt:lpstr>
      <vt:lpstr>Архивы в действующей армии</vt:lpstr>
      <vt:lpstr>Архивы в действующей армии</vt:lpstr>
      <vt:lpstr>Архивы в тылу</vt:lpstr>
      <vt:lpstr>Слайд 27</vt:lpstr>
      <vt:lpstr>Слайд 28</vt:lpstr>
      <vt:lpstr>Слайд 29</vt:lpstr>
      <vt:lpstr>Слайд 30</vt:lpstr>
      <vt:lpstr>Выводы:</vt:lpstr>
      <vt:lpstr>Выводы:</vt:lpstr>
      <vt:lpstr>Итоги развития архивов в дореволюционный период</vt:lpstr>
      <vt:lpstr>Итоги развития архивов в дореволюционный период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архивов</dc:title>
  <dc:creator>User</dc:creator>
  <cp:lastModifiedBy>User</cp:lastModifiedBy>
  <cp:revision>28</cp:revision>
  <dcterms:created xsi:type="dcterms:W3CDTF">2014-05-05T16:18:01Z</dcterms:created>
  <dcterms:modified xsi:type="dcterms:W3CDTF">2014-05-05T20:55:36Z</dcterms:modified>
</cp:coreProperties>
</file>